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  <p:sldMasterId id="2147483653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6858000" cx="12192000"/>
  <p:notesSz cx="6950075" cy="9236075"/>
  <p:embeddedFontLst>
    <p:embeddedFont>
      <p:font typeface="Inter Light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Open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9" orient="horz"/>
        <p:guide pos="218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nterLight-regular.fntdata"/><Relationship Id="rId14" Type="http://schemas.openxmlformats.org/officeDocument/2006/relationships/slide" Target="slides/slide7.xml"/><Relationship Id="rId17" Type="http://schemas.openxmlformats.org/officeDocument/2006/relationships/font" Target="fonts/InterLight-italic.fntdata"/><Relationship Id="rId16" Type="http://schemas.openxmlformats.org/officeDocument/2006/relationships/font" Target="fonts/InterLight-bold.fntdata"/><Relationship Id="rId19" Type="http://schemas.openxmlformats.org/officeDocument/2006/relationships/font" Target="fonts/Roboto-regular.fntdata"/><Relationship Id="rId18" Type="http://schemas.openxmlformats.org/officeDocument/2006/relationships/font" Target="fonts/Int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36768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95288" y="692150"/>
            <a:ext cx="6159500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Frame 1" showMasterSp="0">
  <p:cSld name="Title Slide Frame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3622" l="6838" r="-111" t="45634"/>
          <a:stretch/>
        </p:blipFill>
        <p:spPr>
          <a:xfrm>
            <a:off x="0" y="0"/>
            <a:ext cx="119026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 flipH="1">
            <a:off x="9688009" y="0"/>
            <a:ext cx="2503989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7000">
                <a:srgbClr val="000000"/>
              </a:gs>
              <a:gs pos="100000">
                <a:srgbClr val="000000"/>
              </a:gs>
            </a:gsLst>
            <a:lin ang="108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0"/>
            <a:ext cx="6403762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6000">
                <a:srgbClr val="000000">
                  <a:alpha val="81960"/>
                </a:srgbClr>
              </a:gs>
              <a:gs pos="100000">
                <a:srgbClr val="000000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4" name="Google Shape;24;p2"/>
            <p:cNvSpPr/>
            <p:nvPr/>
          </p:nvSpPr>
          <p:spPr>
            <a:xfrm>
              <a:off x="10826115" y="5158158"/>
              <a:ext cx="805814" cy="294004"/>
            </a:xfrm>
            <a:custGeom>
              <a:rect b="b" l="l" r="r" t="t"/>
              <a:pathLst>
                <a:path extrusionOk="0" h="294004" w="80581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563224" y="5574083"/>
              <a:ext cx="1219200" cy="868681"/>
            </a:xfrm>
            <a:custGeom>
              <a:rect b="b" l="l" r="r" t="t"/>
              <a:pathLst>
                <a:path extrusionOk="0" h="868681" w="1219200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7" name="Google Shape;27;p2"/>
            <p:cNvSpPr/>
            <p:nvPr/>
          </p:nvSpPr>
          <p:spPr>
            <a:xfrm>
              <a:off x="485775" y="6164633"/>
              <a:ext cx="405765" cy="81280"/>
            </a:xfrm>
            <a:custGeom>
              <a:rect b="b" l="l" r="r" t="t"/>
              <a:pathLst>
                <a:path extrusionOk="0" h="81280" w="405765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85779" y="6344974"/>
              <a:ext cx="4940931" cy="138429"/>
            </a:xfrm>
            <a:custGeom>
              <a:rect b="b" l="l" r="r" t="t"/>
              <a:pathLst>
                <a:path extrusionOk="0" h="138429" w="4940931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218338" y="3758091"/>
            <a:ext cx="4907628" cy="511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2"/>
          <p:cNvSpPr txBox="1"/>
          <p:nvPr>
            <p:ph idx="2" type="body"/>
          </p:nvPr>
        </p:nvSpPr>
        <p:spPr>
          <a:xfrm>
            <a:off x="1206763" y="4369091"/>
            <a:ext cx="4906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grpSp>
        <p:nvGrpSpPr>
          <p:cNvPr id="31" name="Google Shape;31;p2"/>
          <p:cNvGrpSpPr/>
          <p:nvPr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32" name="Google Shape;32;p2"/>
            <p:cNvSpPr/>
            <p:nvPr/>
          </p:nvSpPr>
          <p:spPr>
            <a:xfrm>
              <a:off x="485774" y="5549953"/>
              <a:ext cx="508000" cy="101600"/>
            </a:xfrm>
            <a:custGeom>
              <a:rect b="b" l="l" r="r" t="t"/>
              <a:pathLst>
                <a:path extrusionOk="0" h="101600" w="5080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85775" y="1291008"/>
              <a:ext cx="5706109" cy="4359275"/>
            </a:xfrm>
            <a:custGeom>
              <a:rect b="b" l="l" r="r" t="t"/>
              <a:pathLst>
                <a:path extrusionOk="0" h="4359275" w="5706109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>
              <a:gsLst>
                <a:gs pos="0">
                  <a:srgbClr val="FFE600"/>
                </a:gs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34" name="Google Shape;34;p2"/>
          <p:cNvSpPr txBox="1"/>
          <p:nvPr>
            <p:ph type="title"/>
          </p:nvPr>
        </p:nvSpPr>
        <p:spPr>
          <a:xfrm>
            <a:off x="905817" y="2020357"/>
            <a:ext cx="4054110" cy="1654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 b="1" i="0" sz="4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uilding with a blue circle and a blue circle with a black background&#10;&#10;AI-generated content may be incorrect." id="35" name="Google Shape;35;p2"/>
          <p:cNvPicPr preferRelativeResize="0"/>
          <p:nvPr/>
        </p:nvPicPr>
        <p:blipFill rotWithShape="1">
          <a:blip r:embed="rId3">
            <a:alphaModFix/>
          </a:blip>
          <a:srcRect b="19548" l="46703" r="37380" t="46821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 rotWithShape="1">
          <a:blip r:embed="rId2">
            <a:alphaModFix/>
          </a:blip>
          <a:srcRect b="20949" l="46544" r="41864" t="7722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>
            <p:ph idx="2" type="pic"/>
          </p:nvPr>
        </p:nvSpPr>
        <p:spPr>
          <a:xfrm>
            <a:off x="1357358" y="2692302"/>
            <a:ext cx="2085188" cy="20851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>
            <p:ph idx="2" type="pic"/>
          </p:nvPr>
        </p:nvSpPr>
        <p:spPr>
          <a:xfrm>
            <a:off x="940705" y="1563914"/>
            <a:ext cx="3679372" cy="36793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85521" y="1411287"/>
            <a:ext cx="11224800" cy="463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302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grpSp>
        <p:nvGrpSpPr>
          <p:cNvPr id="12" name="Google Shape;12;p1"/>
          <p:cNvGrpSpPr/>
          <p:nvPr/>
        </p:nvGrpSpPr>
        <p:grpSpPr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3" name="Google Shape;13;p1"/>
            <p:cNvSpPr/>
            <p:nvPr/>
          </p:nvSpPr>
          <p:spPr>
            <a:xfrm>
              <a:off x="7110" y="4004"/>
              <a:ext cx="191" cy="70"/>
            </a:xfrm>
            <a:custGeom>
              <a:rect b="b" l="l" r="r" t="t"/>
              <a:pathLst>
                <a:path extrusionOk="0" h="70" w="191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111" y="4103"/>
              <a:ext cx="78" cy="97"/>
            </a:xfrm>
            <a:custGeom>
              <a:rect b="b" l="l" r="r" t="t"/>
              <a:pathLst>
                <a:path extrusionOk="0" h="97" w="78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176" y="4103"/>
              <a:ext cx="96" cy="97"/>
            </a:xfrm>
            <a:custGeom>
              <a:rect b="b" l="l" r="r" t="t"/>
              <a:pathLst>
                <a:path extrusionOk="0" h="97" w="96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485747" y="6437115"/>
            <a:ext cx="50909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800" u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" name="Google Shape;17;p1"/>
          <p:cNvSpPr txBox="1"/>
          <p:nvPr>
            <p:ph idx="10" type="dt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1" type="ftr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378">
          <p15:clr>
            <a:srgbClr val="F26B43"/>
          </p15:clr>
        </p15:guide>
        <p15:guide id="2" pos="302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527">
          <p15:clr>
            <a:srgbClr val="F26B43"/>
          </p15:clr>
        </p15:guide>
        <p15:guide id="5" orient="horz" pos="890">
          <p15:clr>
            <a:srgbClr val="F26B43"/>
          </p15:clr>
        </p15:guide>
        <p15:guide id="6" orient="horz" pos="3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84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28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550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jp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2" type="body"/>
          </p:nvPr>
        </p:nvSpPr>
        <p:spPr>
          <a:xfrm>
            <a:off x="959209" y="4299344"/>
            <a:ext cx="490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1800"/>
              <a:t>Date of submission: 08-11-2025</a:t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901337" y="2460462"/>
            <a:ext cx="36591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None/>
            </a:pPr>
            <a:r>
              <a:rPr lang="en-IN"/>
              <a:t>EY Techathon 6.0 Executive Summary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7F7F">
            <a:alpha val="14117"/>
          </a:srgbClr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/>
        </p:nvSpPr>
        <p:spPr>
          <a:xfrm>
            <a:off x="578725" y="339150"/>
            <a:ext cx="1150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757070"/>
                </a:solidFill>
                <a:latin typeface="Inter"/>
                <a:ea typeface="Inter"/>
                <a:cs typeface="Inter"/>
                <a:sym typeface="Inter"/>
              </a:rPr>
              <a:t>Quick Introduction – Team AAA</a:t>
            </a:r>
            <a:endParaRPr sz="4000">
              <a:solidFill>
                <a:srgbClr val="75707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" name="Google Shape;58;p9"/>
          <p:cNvCxnSpPr/>
          <p:nvPr/>
        </p:nvCxnSpPr>
        <p:spPr>
          <a:xfrm>
            <a:off x="516743" y="1047144"/>
            <a:ext cx="11158500" cy="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9"/>
          <p:cNvCxnSpPr/>
          <p:nvPr/>
        </p:nvCxnSpPr>
        <p:spPr>
          <a:xfrm>
            <a:off x="0" y="6797040"/>
            <a:ext cx="12192000" cy="0"/>
          </a:xfrm>
          <a:prstGeom prst="straightConnector1">
            <a:avLst/>
          </a:prstGeom>
          <a:noFill/>
          <a:ln cap="flat" cmpd="sng" w="152400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Creative listing layouts&#10;9 Pointer layout" id="60" name="Google Shape;60;p9"/>
          <p:cNvSpPr/>
          <p:nvPr/>
        </p:nvSpPr>
        <p:spPr>
          <a:xfrm>
            <a:off x="1265984" y="4440029"/>
            <a:ext cx="1957376" cy="204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Inter Light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61" name="Google Shape;61;p9"/>
          <p:cNvGrpSpPr/>
          <p:nvPr/>
        </p:nvGrpSpPr>
        <p:grpSpPr>
          <a:xfrm>
            <a:off x="4394611" y="1886196"/>
            <a:ext cx="2669229" cy="1066318"/>
            <a:chOff x="461852" y="1412359"/>
            <a:chExt cx="2669229" cy="1066318"/>
          </a:xfrm>
        </p:grpSpPr>
        <p:sp>
          <p:nvSpPr>
            <p:cNvPr descr="Creative listing layouts&#10;9 Pointer layout" id="62" name="Google Shape;62;p9"/>
            <p:cNvSpPr/>
            <p:nvPr/>
          </p:nvSpPr>
          <p:spPr>
            <a:xfrm>
              <a:off x="1173705" y="1676611"/>
              <a:ext cx="1957376" cy="204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Inter Light"/>
                <a:buNone/>
              </a:pPr>
              <a:r>
                <a:rPr b="0" i="0" lang="en-IN" sz="1400" u="none" cap="none" strike="noStrike">
                  <a:solidFill>
                    <a:srgbClr val="3F3F3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xyz</a:t>
              </a:r>
              <a:endParaRPr b="0" i="0" sz="1400" u="none" cap="none" strike="noStrike">
                <a:solidFill>
                  <a:srgbClr val="3F3F3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3" name="Google Shape;63;p9"/>
            <p:cNvSpPr txBox="1"/>
            <p:nvPr/>
          </p:nvSpPr>
          <p:spPr>
            <a:xfrm rot="-54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Inter"/>
                <a:buNone/>
              </a:pPr>
              <a:r>
                <a:rPr b="1" i="0" lang="en-IN" sz="3500" u="none" cap="none" strike="noStrike">
                  <a:solidFill>
                    <a:srgbClr val="262626"/>
                  </a:solidFill>
                  <a:latin typeface="Inter"/>
                  <a:ea typeface="Inter"/>
                  <a:cs typeface="Inter"/>
                  <a:sym typeface="Inter"/>
                </a:rPr>
                <a:t>03#</a:t>
              </a:r>
              <a:endParaRPr b="1" i="0" sz="3500" u="none" cap="none" strike="noStrik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4" name="Google Shape;64;p9"/>
          <p:cNvGrpSpPr/>
          <p:nvPr/>
        </p:nvGrpSpPr>
        <p:grpSpPr>
          <a:xfrm>
            <a:off x="8367362" y="1886196"/>
            <a:ext cx="2669229" cy="1066318"/>
            <a:chOff x="461852" y="1412359"/>
            <a:chExt cx="2669229" cy="1066318"/>
          </a:xfrm>
        </p:grpSpPr>
        <p:sp>
          <p:nvSpPr>
            <p:cNvPr descr="Creative listing layouts&#10;9 Pointer layout" id="65" name="Google Shape;65;p9"/>
            <p:cNvSpPr/>
            <p:nvPr/>
          </p:nvSpPr>
          <p:spPr>
            <a:xfrm>
              <a:off x="1173705" y="1722331"/>
              <a:ext cx="1957376" cy="204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Inter Light"/>
                <a:buNone/>
              </a:pPr>
              <a:r>
                <a:rPr b="0" i="0" lang="en-IN" sz="1400" u="none" cap="none" strike="noStrike">
                  <a:solidFill>
                    <a:srgbClr val="3F3F3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xyz</a:t>
              </a:r>
              <a:endParaRPr b="0" i="0" sz="1400" u="none" cap="none" strike="noStrike">
                <a:solidFill>
                  <a:srgbClr val="3F3F3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6" name="Google Shape;66;p9"/>
            <p:cNvSpPr txBox="1"/>
            <p:nvPr/>
          </p:nvSpPr>
          <p:spPr>
            <a:xfrm rot="-5400000">
              <a:off x="244144" y="1630067"/>
              <a:ext cx="1066318" cy="630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Inter"/>
                <a:buNone/>
              </a:pPr>
              <a:r>
                <a:rPr b="1" i="0" lang="en-IN" sz="3500" u="none" cap="none" strike="noStrike">
                  <a:solidFill>
                    <a:srgbClr val="262626"/>
                  </a:solidFill>
                  <a:latin typeface="Inter"/>
                  <a:ea typeface="Inter"/>
                  <a:cs typeface="Inter"/>
                  <a:sym typeface="Inter"/>
                </a:rPr>
                <a:t>05#</a:t>
              </a:r>
              <a:endParaRPr b="1" i="0" sz="3500" u="none" cap="none" strike="noStrik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descr="Creative listing layouts&#10;9 Pointer layout" id="67" name="Google Shape;67;p9"/>
          <p:cNvSpPr/>
          <p:nvPr/>
        </p:nvSpPr>
        <p:spPr>
          <a:xfrm>
            <a:off x="9079215" y="4516229"/>
            <a:ext cx="1957376" cy="204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Inter Light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68" name="Google Shape;68;p9"/>
          <p:cNvGrpSpPr/>
          <p:nvPr/>
        </p:nvGrpSpPr>
        <p:grpSpPr>
          <a:xfrm>
            <a:off x="696696" y="3896514"/>
            <a:ext cx="3060803" cy="0"/>
            <a:chOff x="604417" y="2034182"/>
            <a:chExt cx="3060803" cy="0"/>
          </a:xfrm>
        </p:grpSpPr>
        <p:cxnSp>
          <p:nvCxnSpPr>
            <p:cNvPr id="69" name="Google Shape;69;p9"/>
            <p:cNvCxnSpPr/>
            <p:nvPr/>
          </p:nvCxnSpPr>
          <p:spPr>
            <a:xfrm>
              <a:off x="604417" y="2034182"/>
              <a:ext cx="3060803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9"/>
            <p:cNvCxnSpPr/>
            <p:nvPr/>
          </p:nvCxnSpPr>
          <p:spPr>
            <a:xfrm>
              <a:off x="704836" y="2034182"/>
              <a:ext cx="399639" cy="0"/>
            </a:xfrm>
            <a:prstGeom prst="straightConnector1">
              <a:avLst/>
            </a:prstGeom>
            <a:noFill/>
            <a:ln cap="rnd" cmpd="sng" w="41275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1" name="Google Shape;71;p9"/>
          <p:cNvGrpSpPr/>
          <p:nvPr/>
        </p:nvGrpSpPr>
        <p:grpSpPr>
          <a:xfrm>
            <a:off x="4468596" y="3896514"/>
            <a:ext cx="3060803" cy="0"/>
            <a:chOff x="604417" y="2034182"/>
            <a:chExt cx="3060803" cy="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604417" y="2034182"/>
              <a:ext cx="3060803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704836" y="2034182"/>
              <a:ext cx="399639" cy="0"/>
            </a:xfrm>
            <a:prstGeom prst="straightConnector1">
              <a:avLst/>
            </a:prstGeom>
            <a:noFill/>
            <a:ln cap="rnd" cmpd="sng" w="41275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4" name="Google Shape;74;p9"/>
          <p:cNvGrpSpPr/>
          <p:nvPr/>
        </p:nvGrpSpPr>
        <p:grpSpPr>
          <a:xfrm>
            <a:off x="8367342" y="3896514"/>
            <a:ext cx="3060803" cy="0"/>
            <a:chOff x="604417" y="2034182"/>
            <a:chExt cx="3060803" cy="0"/>
          </a:xfrm>
        </p:grpSpPr>
        <p:cxnSp>
          <p:nvCxnSpPr>
            <p:cNvPr id="75" name="Google Shape;75;p9"/>
            <p:cNvCxnSpPr/>
            <p:nvPr/>
          </p:nvCxnSpPr>
          <p:spPr>
            <a:xfrm>
              <a:off x="604417" y="2034182"/>
              <a:ext cx="3060803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9"/>
            <p:cNvCxnSpPr/>
            <p:nvPr/>
          </p:nvCxnSpPr>
          <p:spPr>
            <a:xfrm>
              <a:off x="704836" y="2034182"/>
              <a:ext cx="399639" cy="0"/>
            </a:xfrm>
            <a:prstGeom prst="straightConnector1">
              <a:avLst/>
            </a:prstGeom>
            <a:noFill/>
            <a:ln cap="rnd" cmpd="sng" w="41275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" name="Google Shape;77;p9"/>
          <p:cNvSpPr txBox="1"/>
          <p:nvPr/>
        </p:nvSpPr>
        <p:spPr>
          <a:xfrm>
            <a:off x="466075" y="1771100"/>
            <a:ext cx="498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162475" y="1311200"/>
            <a:ext cx="5862564" cy="1980450"/>
          </a:xfrm>
          <a:prstGeom prst="flowChartTerminator">
            <a:avLst/>
          </a:prstGeom>
          <a:solidFill>
            <a:srgbClr val="A2C4C9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dk1"/>
                </a:solidFill>
              </a:rPr>
              <a:t>AJAY KUMAR (01#)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Role:</a:t>
            </a:r>
            <a:r>
              <a:rPr lang="en-IN">
                <a:solidFill>
                  <a:schemeClr val="dk1"/>
                </a:solidFill>
              </a:rPr>
              <a:t> Team Lead &amp; AI Architect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Skills:</a:t>
            </a:r>
            <a:r>
              <a:rPr lang="en-IN">
                <a:solidFill>
                  <a:schemeClr val="dk1"/>
                </a:solidFill>
              </a:rPr>
              <a:t> Proficient in </a:t>
            </a:r>
            <a:r>
              <a:rPr b="1" lang="en-IN">
                <a:solidFill>
                  <a:schemeClr val="dk1"/>
                </a:solidFill>
              </a:rPr>
              <a:t>Python</a:t>
            </a:r>
            <a:r>
              <a:rPr lang="en-IN">
                <a:solidFill>
                  <a:schemeClr val="dk1"/>
                </a:solidFill>
              </a:rPr>
              <a:t> and AI orchestration frameworks. Will design the core Agentic AI logic and manage the Master Agent's workflow.</a:t>
            </a:r>
            <a:endParaRPr sz="1700"/>
          </a:p>
        </p:txBody>
      </p:sp>
      <p:sp>
        <p:nvSpPr>
          <p:cNvPr id="79" name="Google Shape;79;p9"/>
          <p:cNvSpPr/>
          <p:nvPr/>
        </p:nvSpPr>
        <p:spPr>
          <a:xfrm>
            <a:off x="6170750" y="1311200"/>
            <a:ext cx="5730264" cy="2098386"/>
          </a:xfrm>
          <a:prstGeom prst="flowChartTerminator">
            <a:avLst/>
          </a:prstGeom>
          <a:solidFill>
            <a:srgbClr val="9FC5E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</a:rPr>
              <a:t>ABHISHEK BIRADAR (02#)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Role:</a:t>
            </a:r>
            <a:r>
              <a:rPr lang="en-IN">
                <a:solidFill>
                  <a:schemeClr val="dk1"/>
                </a:solidFill>
              </a:rPr>
              <a:t> Frontend Developer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Skills:</a:t>
            </a:r>
            <a:r>
              <a:rPr lang="en-IN">
                <a:solidFill>
                  <a:schemeClr val="dk1"/>
                </a:solidFill>
              </a:rPr>
              <a:t> Expertise in </a:t>
            </a:r>
            <a:r>
              <a:rPr b="1" lang="en-IN">
                <a:solidFill>
                  <a:schemeClr val="dk1"/>
                </a:solidFill>
              </a:rPr>
              <a:t>React and TypeScript</a:t>
            </a:r>
            <a:r>
              <a:rPr lang="en-IN">
                <a:solidFill>
                  <a:schemeClr val="dk1"/>
                </a:solidFill>
              </a:rPr>
              <a:t>. Will build the responsive, intuitive web-based chat interface for a seamless user experience.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229550" y="4175775"/>
            <a:ext cx="5795496" cy="1980450"/>
          </a:xfrm>
          <a:prstGeom prst="flowChartTerminator">
            <a:avLst/>
          </a:prstGeom>
          <a:solidFill>
            <a:srgbClr val="B4A7D6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</a:rPr>
              <a:t>ADITHYA N MURTHY (03#)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Role:</a:t>
            </a:r>
            <a:r>
              <a:rPr lang="en-IN">
                <a:solidFill>
                  <a:schemeClr val="dk1"/>
                </a:solidFill>
              </a:rPr>
              <a:t> AI &amp; Integration Engineer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Skills:</a:t>
            </a:r>
            <a:r>
              <a:rPr lang="en-IN">
                <a:solidFill>
                  <a:schemeClr val="dk1"/>
                </a:solidFill>
              </a:rPr>
              <a:t> Strong in </a:t>
            </a:r>
            <a:r>
              <a:rPr b="1" lang="en-IN">
                <a:solidFill>
                  <a:schemeClr val="dk1"/>
                </a:solidFill>
              </a:rPr>
              <a:t>Python and API integration</a:t>
            </a:r>
            <a:r>
              <a:rPr lang="en-IN">
                <a:solidFill>
                  <a:schemeClr val="dk1"/>
                </a:solidFill>
              </a:rPr>
              <a:t>. Will focus on developing the specialized Worker Agents and ensuring their seamless communication with the mock APIs.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6159200" y="4175775"/>
            <a:ext cx="5795496" cy="1980450"/>
          </a:xfrm>
          <a:prstGeom prst="flowChartTerminator">
            <a:avLst/>
          </a:prstGeom>
          <a:solidFill>
            <a:srgbClr val="EA9999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</a:rPr>
              <a:t>SIDARAY SARAWAD (04#)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Role:</a:t>
            </a:r>
            <a:r>
              <a:rPr lang="en-IN">
                <a:solidFill>
                  <a:schemeClr val="dk1"/>
                </a:solidFill>
              </a:rPr>
              <a:t> Backend &amp; API Developer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Skills:</a:t>
            </a:r>
            <a:r>
              <a:rPr lang="en-IN">
                <a:solidFill>
                  <a:schemeClr val="dk1"/>
                </a:solidFill>
              </a:rPr>
              <a:t> Skilled in </a:t>
            </a:r>
            <a:r>
              <a:rPr b="1" lang="en-IN">
                <a:solidFill>
                  <a:schemeClr val="dk1"/>
                </a:solidFill>
              </a:rPr>
              <a:t>Node.js and Express.js</a:t>
            </a:r>
            <a:r>
              <a:rPr lang="en-IN">
                <a:solidFill>
                  <a:schemeClr val="dk1"/>
                </a:solidFill>
              </a:rPr>
              <a:t>. Will create the robust mock backend services (Offer Mart) to simulate the real-world enterprise environment.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3498200" y="176175"/>
            <a:ext cx="8514900" cy="66819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3">
            <a:alphaModFix/>
          </a:blip>
          <a:srcRect b="0" l="30382" r="10837" t="0"/>
          <a:stretch/>
        </p:blipFill>
        <p:spPr>
          <a:xfrm>
            <a:off x="178964" y="176169"/>
            <a:ext cx="3610829" cy="650566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</p:pic>
      <p:sp>
        <p:nvSpPr>
          <p:cNvPr id="90" name="Google Shape;90;p10"/>
          <p:cNvSpPr/>
          <p:nvPr/>
        </p:nvSpPr>
        <p:spPr>
          <a:xfrm>
            <a:off x="178965" y="176169"/>
            <a:ext cx="3610800" cy="6505800"/>
          </a:xfrm>
          <a:prstGeom prst="rect">
            <a:avLst/>
          </a:prstGeom>
          <a:solidFill>
            <a:srgbClr val="000000">
              <a:alpha val="7882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0" y="176175"/>
            <a:ext cx="3610800" cy="6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2" name="Google Shape;92;p10"/>
          <p:cNvGrpSpPr/>
          <p:nvPr/>
        </p:nvGrpSpPr>
        <p:grpSpPr>
          <a:xfrm>
            <a:off x="331325" y="1320725"/>
            <a:ext cx="3358800" cy="4216500"/>
            <a:chOff x="470225" y="-14878"/>
            <a:chExt cx="3358800" cy="4216500"/>
          </a:xfrm>
        </p:grpSpPr>
        <p:sp>
          <p:nvSpPr>
            <p:cNvPr id="93" name="Google Shape;93;p10"/>
            <p:cNvSpPr/>
            <p:nvPr/>
          </p:nvSpPr>
          <p:spPr>
            <a:xfrm>
              <a:off x="470225" y="-14878"/>
              <a:ext cx="3358800" cy="42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t/>
              </a:r>
              <a:endParaRPr sz="44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rPr b="1" lang="en-IN" sz="2600">
                  <a:solidFill>
                    <a:schemeClr val="dk1"/>
                  </a:solidFill>
                </a:rPr>
                <a:t>Challenge II: BFSI   - Creating an Agentic AI-powered Personal</a:t>
              </a:r>
              <a:endParaRPr b="1" sz="2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rPr b="1" lang="en-IN" sz="2600">
                  <a:solidFill>
                    <a:schemeClr val="dk1"/>
                  </a:solidFill>
                </a:rPr>
                <a:t>Loan Sales Agent</a:t>
              </a:r>
              <a:r>
                <a:rPr b="0" i="0" lang="en-IN" sz="4400" u="none" cap="none" strike="noStrik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  <a:endParaRPr b="0" i="0" sz="4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cxnSp>
          <p:nvCxnSpPr>
            <p:cNvPr id="94" name="Google Shape;94;p10"/>
            <p:cNvCxnSpPr/>
            <p:nvPr/>
          </p:nvCxnSpPr>
          <p:spPr>
            <a:xfrm>
              <a:off x="618320" y="3849721"/>
              <a:ext cx="1181700" cy="0"/>
            </a:xfrm>
            <a:prstGeom prst="straightConnector1">
              <a:avLst/>
            </a:prstGeom>
            <a:noFill/>
            <a:ln cap="flat" cmpd="sng" w="50800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3940462" y="343949"/>
            <a:ext cx="7862700" cy="6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6" name="Google Shape;96;p10"/>
          <p:cNvSpPr/>
          <p:nvPr/>
        </p:nvSpPr>
        <p:spPr>
          <a:xfrm>
            <a:off x="4095150" y="668225"/>
            <a:ext cx="7705500" cy="283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IN" sz="1700">
                <a:solidFill>
                  <a:srgbClr val="0C343D"/>
                </a:solidFill>
              </a:rPr>
              <a:t>The Problem:</a:t>
            </a:r>
            <a:r>
              <a:rPr lang="en-IN" sz="1700">
                <a:solidFill>
                  <a:srgbClr val="0C343D"/>
                </a:solidFill>
              </a:rPr>
              <a:t> Non-Banking Financial Companies (NBFCs) face significant challenges in the personal loan acquisition process. The current journey is often </a:t>
            </a:r>
            <a:r>
              <a:rPr b="1" lang="en-IN" sz="1700">
                <a:solidFill>
                  <a:srgbClr val="0C343D"/>
                </a:solidFill>
              </a:rPr>
              <a:t>slow, fragmented, and heavily reliant on manual intervention</a:t>
            </a:r>
            <a:r>
              <a:rPr lang="en-IN" sz="1700">
                <a:solidFill>
                  <a:srgbClr val="0C343D"/>
                </a:solidFill>
              </a:rPr>
              <a:t>. This leads to high customer drop-off rates, </a:t>
            </a:r>
            <a:r>
              <a:rPr b="1" lang="en-IN" sz="1700">
                <a:solidFill>
                  <a:srgbClr val="0C343D"/>
                </a:solidFill>
              </a:rPr>
              <a:t>increased operational costs</a:t>
            </a:r>
            <a:r>
              <a:rPr lang="en-IN" sz="1700">
                <a:solidFill>
                  <a:srgbClr val="0C343D"/>
                </a:solidFill>
              </a:rPr>
              <a:t>, and an </a:t>
            </a:r>
            <a:r>
              <a:rPr b="1" lang="en-IN" sz="1700">
                <a:solidFill>
                  <a:srgbClr val="0C343D"/>
                </a:solidFill>
              </a:rPr>
              <a:t>inconsistent </a:t>
            </a:r>
            <a:r>
              <a:rPr lang="en-IN" sz="1700">
                <a:solidFill>
                  <a:srgbClr val="0C343D"/>
                </a:solidFill>
              </a:rPr>
              <a:t>sales experience. Potential customers, accustomed to instant digital services, are often deterred by</a:t>
            </a:r>
            <a:r>
              <a:rPr b="1" lang="en-IN" sz="1700">
                <a:solidFill>
                  <a:srgbClr val="0C343D"/>
                </a:solidFill>
              </a:rPr>
              <a:t> lengthy application forms</a:t>
            </a:r>
            <a:r>
              <a:rPr lang="en-IN" sz="1700">
                <a:solidFill>
                  <a:srgbClr val="0C343D"/>
                </a:solidFill>
              </a:rPr>
              <a:t> and </a:t>
            </a:r>
            <a:r>
              <a:rPr b="1" lang="en-IN" sz="1700">
                <a:solidFill>
                  <a:srgbClr val="0C343D"/>
                </a:solidFill>
              </a:rPr>
              <a:t>delayed approval times</a:t>
            </a:r>
            <a:r>
              <a:rPr lang="en-IN" sz="1700">
                <a:solidFill>
                  <a:srgbClr val="0C343D"/>
                </a:solidFill>
              </a:rPr>
              <a:t>.</a:t>
            </a:r>
            <a:endParaRPr sz="2000">
              <a:solidFill>
                <a:srgbClr val="0C343D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4016550" y="4005225"/>
            <a:ext cx="7862700" cy="267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700">
                <a:solidFill>
                  <a:srgbClr val="0C343D"/>
                </a:solidFill>
              </a:rPr>
              <a:t>Why It Matters:</a:t>
            </a:r>
            <a:r>
              <a:rPr lang="en-IN" sz="1700">
                <a:solidFill>
                  <a:srgbClr val="0C343D"/>
                </a:solidFill>
              </a:rPr>
              <a:t> In India's highly competitive financial market, customer experience is a key differentiator. The inability to provide instant, frictionless loan services results directly in </a:t>
            </a:r>
            <a:r>
              <a:rPr b="1" lang="en-IN" sz="1700">
                <a:solidFill>
                  <a:srgbClr val="0C343D"/>
                </a:solidFill>
              </a:rPr>
              <a:t>lost revenue</a:t>
            </a:r>
            <a:r>
              <a:rPr lang="en-IN" sz="1700">
                <a:solidFill>
                  <a:srgbClr val="0C343D"/>
                </a:solidFill>
              </a:rPr>
              <a:t> and diminished brand loyalty. </a:t>
            </a:r>
            <a:r>
              <a:rPr b="1" lang="en-IN" sz="1700">
                <a:solidFill>
                  <a:srgbClr val="0C343D"/>
                </a:solidFill>
              </a:rPr>
              <a:t>By failing to automate and personalize the sales process,</a:t>
            </a:r>
            <a:r>
              <a:rPr lang="en-IN" sz="1700">
                <a:solidFill>
                  <a:srgbClr val="0C343D"/>
                </a:solidFill>
              </a:rPr>
              <a:t> the NBFC is missing a massive opportunity to improve its sales success rate, </a:t>
            </a:r>
            <a:r>
              <a:rPr b="1" lang="en-IN" sz="1700">
                <a:solidFill>
                  <a:srgbClr val="0C343D"/>
                </a:solidFill>
              </a:rPr>
              <a:t>reduce costs</a:t>
            </a:r>
            <a:r>
              <a:rPr lang="en-IN" sz="1700">
                <a:solidFill>
                  <a:srgbClr val="0C343D"/>
                </a:solidFill>
              </a:rPr>
              <a:t>, and capture a larger market share of digitally-savvy consumers. Our solution tackles this </a:t>
            </a:r>
            <a:r>
              <a:rPr b="1" lang="en-IN" sz="1700">
                <a:solidFill>
                  <a:srgbClr val="0C343D"/>
                </a:solidFill>
              </a:rPr>
              <a:t>critical business bottleneck head-on.</a:t>
            </a:r>
            <a:endParaRPr b="1" sz="2000">
              <a:solidFill>
                <a:srgbClr val="0C343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 rotWithShape="1">
          <a:blip r:embed="rId3">
            <a:alphaModFix/>
          </a:blip>
          <a:srcRect b="0" l="30382" r="10837" t="0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</p:pic>
      <p:sp>
        <p:nvSpPr>
          <p:cNvPr id="106" name="Google Shape;106;p11"/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882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940462" y="343949"/>
            <a:ext cx="7862848" cy="6182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0400" lvl="0" marL="252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479425" y="2547072"/>
            <a:ext cx="3144300" cy="1011223"/>
            <a:chOff x="388689" y="1230089"/>
            <a:chExt cx="3144300" cy="4299416"/>
          </a:xfrm>
        </p:grpSpPr>
        <p:sp>
          <p:nvSpPr>
            <p:cNvPr id="110" name="Google Shape;110;p11"/>
            <p:cNvSpPr/>
            <p:nvPr/>
          </p:nvSpPr>
          <p:spPr>
            <a:xfrm>
              <a:off x="388689" y="1230089"/>
              <a:ext cx="3144300" cy="20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rPr b="1" lang="en-IN" sz="4100">
                  <a:solidFill>
                    <a:srgbClr val="FFFFFF"/>
                  </a:solidFill>
                </a:rPr>
                <a:t>Solution</a:t>
              </a:r>
              <a:endParaRPr b="1" i="0" sz="4100" u="none" cap="none" strike="noStrike">
                <a:solidFill>
                  <a:srgbClr val="7C7CA1"/>
                </a:solidFill>
              </a:endParaRPr>
            </a:p>
          </p:txBody>
        </p:sp>
        <p:cxnSp>
          <p:nvCxnSpPr>
            <p:cNvPr id="111" name="Google Shape;111;p11"/>
            <p:cNvCxnSpPr/>
            <p:nvPr/>
          </p:nvCxnSpPr>
          <p:spPr>
            <a:xfrm>
              <a:off x="514220" y="5529504"/>
              <a:ext cx="1181700" cy="0"/>
            </a:xfrm>
            <a:prstGeom prst="straightConnector1">
              <a:avLst/>
            </a:prstGeom>
            <a:noFill/>
            <a:ln cap="flat" cmpd="sng" w="50800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2" name="Google Shape;112;p11"/>
          <p:cNvSpPr/>
          <p:nvPr/>
        </p:nvSpPr>
        <p:spPr>
          <a:xfrm>
            <a:off x="4236125" y="575575"/>
            <a:ext cx="7404000" cy="10653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Output Form Factor:</a:t>
            </a:r>
            <a:r>
              <a:rPr lang="en-IN"/>
              <a:t> We will develop a </a:t>
            </a:r>
            <a:r>
              <a:rPr b="1" lang="en-IN"/>
              <a:t>Web-Based Conversational Agent (Chatbot)</a:t>
            </a:r>
            <a:r>
              <a:rPr lang="en-IN"/>
              <a:t>.    The solution will be accessible via any modern web browser on </a:t>
            </a:r>
            <a:r>
              <a:rPr b="1" lang="en-IN"/>
              <a:t>both desktop and mobile devices</a:t>
            </a:r>
            <a:r>
              <a:rPr lang="en-IN"/>
              <a:t>, ensuring wide reach without requiring a native app installation.</a:t>
            </a:r>
            <a:endParaRPr sz="1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4236125" y="1853950"/>
            <a:ext cx="7404000" cy="1065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EAD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Key User Group:</a:t>
            </a:r>
            <a:r>
              <a:rPr lang="en-IN"/>
              <a:t> The primary users are </a:t>
            </a:r>
            <a:r>
              <a:rPr b="1" lang="en-IN"/>
              <a:t>digitally-savvy prospective and existing customers</a:t>
            </a:r>
            <a:r>
              <a:rPr lang="en-IN"/>
              <a:t> of the NBFC who are targeted by digital marketing campaigns. They expect a fast, intuitive, and entirely digital application process.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4182850" y="3132325"/>
            <a:ext cx="7697100" cy="3195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300"/>
              <a:t>User Journey:</a:t>
            </a:r>
            <a:r>
              <a:rPr lang="en-IN" sz="1300"/>
              <a:t> The user journey is designed to be completed in a single, seamless session: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IN" sz="1300"/>
              <a:t>Initiation:</a:t>
            </a:r>
            <a:r>
              <a:rPr lang="en-IN" sz="1300"/>
              <a:t> A customer clicks on a marketing link and lands on a webpage featuring our "AI Sales Closer."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IN" sz="1300"/>
              <a:t>Conversation:</a:t>
            </a:r>
            <a:r>
              <a:rPr lang="en-IN" sz="1300"/>
              <a:t> The user engages in a natural, personalized conversation, where the AI understands their needs and persuasively explains the loan offerings.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IN" sz="1300"/>
              <a:t>Automated Processing:</a:t>
            </a:r>
            <a:r>
              <a:rPr lang="en-IN" sz="1300"/>
              <a:t> In the background, the AI seamlessly orchestrates worker agents to perform KYC verification, fetch credit scores, and run underwriting checks in real-time.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IN" sz="1300"/>
              <a:t>Instant Decision:</a:t>
            </a:r>
            <a:r>
              <a:rPr lang="en-IN" sz="1300"/>
              <a:t> The user receives an immediate decision—approved, rejected, or a request for a document upload (e.g., salary slip) for edge cases.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IN" sz="1300"/>
              <a:t>Completion:</a:t>
            </a:r>
            <a:r>
              <a:rPr lang="en-IN" sz="1300"/>
              <a:t> If approved, the user can instantly download their digitally generated sanction letter, completing the core application process in minutes.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30382" r="10837" t="0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</p:pic>
      <p:sp>
        <p:nvSpPr>
          <p:cNvPr id="123" name="Google Shape;123;p12"/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882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" name="Google Shape;125;p12"/>
          <p:cNvSpPr txBox="1"/>
          <p:nvPr>
            <p:ph idx="1" type="body"/>
          </p:nvPr>
        </p:nvSpPr>
        <p:spPr>
          <a:xfrm>
            <a:off x="3940462" y="343949"/>
            <a:ext cx="7862848" cy="6182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0400" lvl="0" marL="252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26" name="Google Shape;126;p12"/>
          <p:cNvGrpSpPr/>
          <p:nvPr/>
        </p:nvGrpSpPr>
        <p:grpSpPr>
          <a:xfrm>
            <a:off x="353975" y="1787683"/>
            <a:ext cx="3260522" cy="2481299"/>
            <a:chOff x="388690" y="1912680"/>
            <a:chExt cx="3260522" cy="3282576"/>
          </a:xfrm>
        </p:grpSpPr>
        <p:sp>
          <p:nvSpPr>
            <p:cNvPr id="127" name="Google Shape;127;p12"/>
            <p:cNvSpPr/>
            <p:nvPr/>
          </p:nvSpPr>
          <p:spPr>
            <a:xfrm>
              <a:off x="388690" y="1912680"/>
              <a:ext cx="3260522" cy="2123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rPr b="0" i="0" lang="en-IN" sz="4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Planned solution design</a:t>
              </a:r>
              <a:endParaRPr b="0" i="0" sz="4400" u="none" cap="none" strike="noStrike">
                <a:solidFill>
                  <a:srgbClr val="7C7CA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cxnSp>
          <p:nvCxnSpPr>
            <p:cNvPr id="128" name="Google Shape;128;p12"/>
            <p:cNvCxnSpPr/>
            <p:nvPr/>
          </p:nvCxnSpPr>
          <p:spPr>
            <a:xfrm>
              <a:off x="498945" y="5195256"/>
              <a:ext cx="1181718" cy="0"/>
            </a:xfrm>
            <a:prstGeom prst="straightConnector1">
              <a:avLst/>
            </a:prstGeom>
            <a:noFill/>
            <a:ln cap="flat" cmpd="sng" w="50800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9" name="Google Shape;129;p12"/>
          <p:cNvSpPr/>
          <p:nvPr/>
        </p:nvSpPr>
        <p:spPr>
          <a:xfrm>
            <a:off x="4481648" y="520925"/>
            <a:ext cx="1486200" cy="590100"/>
          </a:xfrm>
          <a:prstGeom prst="roundRect">
            <a:avLst>
              <a:gd fmla="val 50000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4235824" y="3823277"/>
            <a:ext cx="2250900" cy="717000"/>
          </a:xfrm>
          <a:prstGeom prst="roundRect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Sanction Letter Agent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Generates PDF using FPDF library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941176" y="547925"/>
            <a:ext cx="2772600" cy="536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React &amp; TypeScript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Responsive Chat Interface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32" name="Google Shape;132;p12"/>
          <p:cNvSpPr/>
          <p:nvPr/>
        </p:nvSpPr>
        <p:spPr>
          <a:xfrm>
            <a:off x="7041300" y="2192333"/>
            <a:ext cx="2050800" cy="5901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</a:rPr>
              <a:t>Master Agent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050">
                <a:solidFill>
                  <a:schemeClr val="dk1"/>
                </a:solidFill>
              </a:rPr>
              <a:t>Orchestrates the entire workflow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9439375" y="3687525"/>
            <a:ext cx="2090400" cy="7170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</a:rPr>
              <a:t>Verification Agent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</a:rPr>
              <a:t>Handles KYC checks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6732740" y="3697952"/>
            <a:ext cx="2460600" cy="793500"/>
          </a:xfrm>
          <a:prstGeom prst="roundRect">
            <a:avLst>
              <a:gd fmla="val 50000" name="adj"/>
            </a:avLst>
          </a:prstGeom>
          <a:solidFill>
            <a:srgbClr val="307AF3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</a:rPr>
              <a:t>Underwriting Agent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</a:rPr>
              <a:t>Applies credit &amp; business rules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12"/>
          <p:cNvCxnSpPr>
            <a:stCxn id="129" idx="3"/>
            <a:endCxn id="131" idx="1"/>
          </p:cNvCxnSpPr>
          <p:nvPr/>
        </p:nvCxnSpPr>
        <p:spPr>
          <a:xfrm>
            <a:off x="5967848" y="815975"/>
            <a:ext cx="197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2"/>
          <p:cNvSpPr txBox="1"/>
          <p:nvPr/>
        </p:nvSpPr>
        <p:spPr>
          <a:xfrm>
            <a:off x="6086900" y="595325"/>
            <a:ext cx="1846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Interacts via Browser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7" name="Google Shape;137;p12"/>
          <p:cNvCxnSpPr>
            <a:stCxn id="131" idx="2"/>
            <a:endCxn id="132" idx="1"/>
          </p:cNvCxnSpPr>
          <p:nvPr/>
        </p:nvCxnSpPr>
        <p:spPr>
          <a:xfrm rot="5400000">
            <a:off x="7482626" y="642575"/>
            <a:ext cx="1403400" cy="2286300"/>
          </a:xfrm>
          <a:prstGeom prst="curvedConnector4">
            <a:avLst>
              <a:gd fmla="val 39487" name="adj1"/>
              <a:gd fmla="val 11041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2"/>
          <p:cNvSpPr txBox="1"/>
          <p:nvPr/>
        </p:nvSpPr>
        <p:spPr>
          <a:xfrm>
            <a:off x="6549025" y="1624225"/>
            <a:ext cx="2645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Sends User Input via HTTPS API Call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9" name="Google Shape;139;p12"/>
          <p:cNvCxnSpPr>
            <a:stCxn id="132" idx="2"/>
            <a:endCxn id="130" idx="0"/>
          </p:cNvCxnSpPr>
          <p:nvPr/>
        </p:nvCxnSpPr>
        <p:spPr>
          <a:xfrm flipH="1">
            <a:off x="5361300" y="2782433"/>
            <a:ext cx="2705400" cy="1040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2"/>
          <p:cNvCxnSpPr>
            <a:stCxn id="132" idx="2"/>
            <a:endCxn id="134" idx="0"/>
          </p:cNvCxnSpPr>
          <p:nvPr/>
        </p:nvCxnSpPr>
        <p:spPr>
          <a:xfrm flipH="1">
            <a:off x="7962900" y="2782433"/>
            <a:ext cx="103800" cy="91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2"/>
          <p:cNvSpPr txBox="1"/>
          <p:nvPr/>
        </p:nvSpPr>
        <p:spPr>
          <a:xfrm rot="-1502479">
            <a:off x="5989250" y="3115291"/>
            <a:ext cx="1190725" cy="375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Delegates Task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2" name="Google Shape;142;p12"/>
          <p:cNvCxnSpPr>
            <a:stCxn id="132" idx="2"/>
            <a:endCxn id="133" idx="0"/>
          </p:cNvCxnSpPr>
          <p:nvPr/>
        </p:nvCxnSpPr>
        <p:spPr>
          <a:xfrm>
            <a:off x="8066700" y="2782433"/>
            <a:ext cx="2418000" cy="90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2"/>
          <p:cNvCxnSpPr>
            <a:stCxn id="133" idx="0"/>
            <a:endCxn id="132" idx="2"/>
          </p:cNvCxnSpPr>
          <p:nvPr/>
        </p:nvCxnSpPr>
        <p:spPr>
          <a:xfrm rot="10800000">
            <a:off x="8066575" y="2782425"/>
            <a:ext cx="2418000" cy="90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2"/>
          <p:cNvSpPr/>
          <p:nvPr/>
        </p:nvSpPr>
        <p:spPr>
          <a:xfrm>
            <a:off x="3940450" y="5406975"/>
            <a:ext cx="2146446" cy="866592"/>
          </a:xfrm>
          <a:prstGeom prst="flowChartTerminator">
            <a:avLst/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Credit Bureau API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Endpoint: /credit-score/:userId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Returns mock credit score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311775" y="5406975"/>
            <a:ext cx="2460618" cy="912816"/>
          </a:xfrm>
          <a:prstGeom prst="flowChartTerminator">
            <a:avLst/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Offer Mart API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Endpoint: /offers/:userId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Returns pre-approved limits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9195750" y="5433975"/>
            <a:ext cx="2516832" cy="793476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CRM API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Endpoint: /crm/:userId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Returns mock KYC data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7" name="Google Shape;147;p12"/>
          <p:cNvCxnSpPr>
            <a:stCxn id="134" idx="2"/>
            <a:endCxn id="144" idx="0"/>
          </p:cNvCxnSpPr>
          <p:nvPr/>
        </p:nvCxnSpPr>
        <p:spPr>
          <a:xfrm flipH="1">
            <a:off x="5013740" y="4491452"/>
            <a:ext cx="2949300" cy="91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2"/>
          <p:cNvCxnSpPr>
            <a:stCxn id="134" idx="2"/>
            <a:endCxn id="145" idx="0"/>
          </p:cNvCxnSpPr>
          <p:nvPr/>
        </p:nvCxnSpPr>
        <p:spPr>
          <a:xfrm flipH="1">
            <a:off x="7542140" y="4491452"/>
            <a:ext cx="420900" cy="91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2"/>
          <p:cNvCxnSpPr>
            <a:stCxn id="133" idx="2"/>
            <a:endCxn id="146" idx="0"/>
          </p:cNvCxnSpPr>
          <p:nvPr/>
        </p:nvCxnSpPr>
        <p:spPr>
          <a:xfrm flipH="1">
            <a:off x="10454275" y="4404525"/>
            <a:ext cx="30300" cy="102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2"/>
          <p:cNvCxnSpPr>
            <a:stCxn id="146" idx="0"/>
            <a:endCxn id="133" idx="2"/>
          </p:cNvCxnSpPr>
          <p:nvPr/>
        </p:nvCxnSpPr>
        <p:spPr>
          <a:xfrm flipH="1" rot="10800000">
            <a:off x="10454166" y="4404675"/>
            <a:ext cx="30300" cy="102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2"/>
          <p:cNvSpPr txBox="1"/>
          <p:nvPr/>
        </p:nvSpPr>
        <p:spPr>
          <a:xfrm>
            <a:off x="7385400" y="3197675"/>
            <a:ext cx="13626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Delegates Task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 rot="1402941">
            <a:off x="8706546" y="3071364"/>
            <a:ext cx="1486147" cy="3752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Delegates Task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 rot="-1551">
            <a:off x="9887258" y="4780360"/>
            <a:ext cx="1995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Fetches KYC Details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" name="Google Shape;154;p12"/>
          <p:cNvSpPr txBox="1"/>
          <p:nvPr/>
        </p:nvSpPr>
        <p:spPr>
          <a:xfrm>
            <a:off x="5206350" y="4834713"/>
            <a:ext cx="1971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Fetches Score &amp; Limit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7143300" y="4845850"/>
            <a:ext cx="1846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28253D"/>
                </a:solidFill>
                <a:highlight>
                  <a:srgbClr val="CCCCCC"/>
                </a:highlight>
              </a:rPr>
              <a:t>Fetches Score &amp; Limit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5782625" y="280750"/>
            <a:ext cx="34131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Tier 1: Presentation Layer (Frontend)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8873125" y="1863350"/>
            <a:ext cx="3192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Tier 2: Logic Layer (Backend on Python/Flask)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7614700" y="5058600"/>
            <a:ext cx="2949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lt1"/>
                </a:solidFill>
              </a:rPr>
              <a:t>Tier 3: Service Layer (Mock API on Node.js)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30382" r="10837" t="0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">
              <a:srgbClr val="3F3F3F">
                <a:alpha val="28627"/>
              </a:srgbClr>
            </a:outerShdw>
          </a:effectLst>
        </p:spPr>
      </p:pic>
      <p:sp>
        <p:nvSpPr>
          <p:cNvPr id="167" name="Google Shape;167;p13"/>
          <p:cNvSpPr/>
          <p:nvPr/>
        </p:nvSpPr>
        <p:spPr>
          <a:xfrm>
            <a:off x="178965" y="176169"/>
            <a:ext cx="3610826" cy="6505662"/>
          </a:xfrm>
          <a:prstGeom prst="rect">
            <a:avLst/>
          </a:prstGeom>
          <a:solidFill>
            <a:srgbClr val="000000">
              <a:alpha val="7882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Inter Light"/>
              <a:buNone/>
            </a:pPr>
            <a:r>
              <a:t/>
            </a:r>
            <a:endParaRPr b="0" i="0" sz="11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3940462" y="343949"/>
            <a:ext cx="7862700" cy="6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0400" lvl="0" marL="252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Our "</a:t>
            </a:r>
            <a:r>
              <a:rPr b="1" lang="en-IN">
                <a:latin typeface="Inter"/>
                <a:ea typeface="Inter"/>
                <a:cs typeface="Inter"/>
                <a:sym typeface="Inter"/>
              </a:rPr>
              <a:t>AI Sales Closer</a:t>
            </a:r>
            <a:r>
              <a:rPr lang="en-IN"/>
              <a:t>" will deliver tangible benefits to both the business and its customers, driving a strong return on investment.</a:t>
            </a:r>
            <a:endParaRPr/>
          </a:p>
        </p:txBody>
      </p:sp>
      <p:grpSp>
        <p:nvGrpSpPr>
          <p:cNvPr id="170" name="Google Shape;170;p13"/>
          <p:cNvGrpSpPr/>
          <p:nvPr/>
        </p:nvGrpSpPr>
        <p:grpSpPr>
          <a:xfrm>
            <a:off x="353978" y="691933"/>
            <a:ext cx="3260522" cy="3670943"/>
            <a:chOff x="388690" y="577664"/>
            <a:chExt cx="3260522" cy="5474117"/>
          </a:xfrm>
        </p:grpSpPr>
        <p:sp>
          <p:nvSpPr>
            <p:cNvPr id="171" name="Google Shape;171;p13"/>
            <p:cNvSpPr/>
            <p:nvPr/>
          </p:nvSpPr>
          <p:spPr>
            <a:xfrm>
              <a:off x="388690" y="577664"/>
              <a:ext cx="3260522" cy="347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Inter Light"/>
                <a:buNone/>
              </a:pPr>
              <a:r>
                <a:rPr b="0" i="0" lang="en-IN" sz="4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Potential Benefit from </a:t>
              </a:r>
              <a:r>
                <a:rPr lang="en-IN" sz="44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o</a:t>
              </a:r>
              <a:r>
                <a:rPr b="0" i="0" lang="en-IN" sz="4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ur proposed solution</a:t>
              </a:r>
              <a:endParaRPr b="0" i="0" sz="4400" u="none" cap="none" strike="noStrike">
                <a:solidFill>
                  <a:srgbClr val="7C7CA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cxnSp>
          <p:nvCxnSpPr>
            <p:cNvPr id="172" name="Google Shape;172;p13"/>
            <p:cNvCxnSpPr/>
            <p:nvPr/>
          </p:nvCxnSpPr>
          <p:spPr>
            <a:xfrm>
              <a:off x="498945" y="6051781"/>
              <a:ext cx="1181718" cy="0"/>
            </a:xfrm>
            <a:prstGeom prst="straightConnector1">
              <a:avLst/>
            </a:prstGeom>
            <a:noFill/>
            <a:ln cap="flat" cmpd="sng" w="50800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3" name="Google Shape;173;p13"/>
          <p:cNvSpPr/>
          <p:nvPr/>
        </p:nvSpPr>
        <p:spPr>
          <a:xfrm>
            <a:off x="4248025" y="1046575"/>
            <a:ext cx="7464600" cy="1957800"/>
          </a:xfrm>
          <a:prstGeom prst="round1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300"/>
              <a:t>Business Benefits: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IN" sz="1300"/>
              <a:t>Increased Sales Conversion:</a:t>
            </a:r>
            <a:r>
              <a:rPr lang="en-IN" sz="1300"/>
              <a:t> By providing an instant and frictionless experience, we project a significant increase in the loan application completion rate.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IN" sz="1300"/>
              <a:t>Reduced Operational Costs:</a:t>
            </a:r>
            <a:r>
              <a:rPr lang="en-IN" sz="1300"/>
              <a:t> Automating the end-to-end process drastically reduces the need for manual intervention from sales and verification teams.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IN" sz="1300"/>
              <a:t>24/7 Sales Availability:</a:t>
            </a:r>
            <a:r>
              <a:rPr lang="en-IN" sz="1300"/>
              <a:t> The AI agent can engage with customers and process applications anytime, anywhere, without human limitation.</a:t>
            </a:r>
            <a:endParaRPr sz="2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4289425" y="3189700"/>
            <a:ext cx="7381800" cy="1818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200"/>
              <a:t>Key Metrics to Measure Success: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IN" sz="1200"/>
              <a:t>Conversion Rate:</a:t>
            </a:r>
            <a:r>
              <a:rPr lang="en-IN" sz="1200"/>
              <a:t> (Number of sanction letters generated / Number of conversations initiated).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IN" sz="1200"/>
              <a:t>Process Cycle Time:</a:t>
            </a:r>
            <a:r>
              <a:rPr lang="en-IN" sz="1200"/>
              <a:t> Average time from the start of the conversation to the final decision. We aim for under 5 minutes.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IN" sz="1200"/>
              <a:t>Customer Satisfaction Score (CSAT):</a:t>
            </a:r>
            <a:r>
              <a:rPr lang="en-IN" sz="1200"/>
              <a:t> Measured via a one-click survey at the end of the chat.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4289425" y="5193925"/>
            <a:ext cx="7381800" cy="1170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/>
              <a:t>Potential Return on Investment (ROI):</a:t>
            </a:r>
            <a:r>
              <a:rPr lang="en-IN" sz="1200"/>
              <a:t> By increasing the sales success rate and reducing per-loan processing costs, the system is designed to be highly profitable. A conservative estimate suggests that even a modest uplift in conversions would lead to a significant positive ROI within the first year of deployment, making this a high-impact, strategic investment for the NBFC.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7F7F">
            <a:alpha val="14117"/>
          </a:srgbClr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4"/>
          <p:cNvCxnSpPr/>
          <p:nvPr/>
        </p:nvCxnSpPr>
        <p:spPr>
          <a:xfrm>
            <a:off x="618241" y="456869"/>
            <a:ext cx="11016000" cy="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4"/>
          <p:cNvCxnSpPr/>
          <p:nvPr/>
        </p:nvCxnSpPr>
        <p:spPr>
          <a:xfrm>
            <a:off x="0" y="6797040"/>
            <a:ext cx="12192000" cy="0"/>
          </a:xfrm>
          <a:prstGeom prst="straightConnector1">
            <a:avLst/>
          </a:prstGeom>
          <a:noFill/>
          <a:ln cap="flat" cmpd="sng" w="152400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14"/>
          <p:cNvSpPr txBox="1"/>
          <p:nvPr/>
        </p:nvSpPr>
        <p:spPr>
          <a:xfrm>
            <a:off x="471069" y="494464"/>
            <a:ext cx="11068482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Powered by India's leading enterprises</a:t>
            </a:r>
            <a:endParaRPr/>
          </a:p>
        </p:txBody>
      </p:sp>
      <p:grpSp>
        <p:nvGrpSpPr>
          <p:cNvPr id="183" name="Google Shape;183;p14"/>
          <p:cNvGrpSpPr/>
          <p:nvPr/>
        </p:nvGrpSpPr>
        <p:grpSpPr>
          <a:xfrm>
            <a:off x="598718" y="1306812"/>
            <a:ext cx="10531079" cy="1927956"/>
            <a:chOff x="598718" y="4574293"/>
            <a:chExt cx="8811497" cy="1613147"/>
          </a:xfrm>
        </p:grpSpPr>
        <p:grpSp>
          <p:nvGrpSpPr>
            <p:cNvPr id="184" name="Google Shape;184;p14"/>
            <p:cNvGrpSpPr/>
            <p:nvPr/>
          </p:nvGrpSpPr>
          <p:grpSpPr>
            <a:xfrm>
              <a:off x="3960081" y="4574293"/>
              <a:ext cx="2679358" cy="1613146"/>
              <a:chOff x="3960082" y="4501387"/>
              <a:chExt cx="2170829" cy="1368020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fmla="val 7471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" dir="5400000" dist="381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Arial"/>
                  <a:buNone/>
                </a:pPr>
                <a:r>
                  <a:t/>
                </a:r>
                <a:endParaRPr b="0" i="0" sz="1199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fmla="val 7471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" dir="5400000" dist="381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Arial"/>
                  <a:buNone/>
                </a:pPr>
                <a:r>
                  <a:t/>
                </a:r>
                <a:endParaRPr b="0" i="0" sz="1199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  <p:grpSp>
          <p:nvGrpSpPr>
            <p:cNvPr id="187" name="Google Shape;187;p14"/>
            <p:cNvGrpSpPr/>
            <p:nvPr/>
          </p:nvGrpSpPr>
          <p:grpSpPr>
            <a:xfrm>
              <a:off x="6730857" y="4574293"/>
              <a:ext cx="2679358" cy="1613146"/>
              <a:chOff x="3960082" y="4501387"/>
              <a:chExt cx="2170829" cy="1368020"/>
            </a:xfrm>
          </p:grpSpPr>
          <p:sp>
            <p:nvSpPr>
              <p:cNvPr id="188" name="Google Shape;188;p14"/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fmla="val 7471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" dir="5400000" dist="381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Arial"/>
                  <a:buNone/>
                </a:pPr>
                <a:r>
                  <a:t/>
                </a:r>
                <a:endParaRPr b="0" i="0" sz="1199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fmla="val 7471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" dir="5400000" dist="381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Arial"/>
                  <a:buNone/>
                </a:pPr>
                <a:r>
                  <a:t/>
                </a:r>
                <a:endParaRPr b="0" i="0" sz="1199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  <p:sp>
          <p:nvSpPr>
            <p:cNvPr id="190" name="Google Shape;190;p14"/>
            <p:cNvSpPr/>
            <p:nvPr/>
          </p:nvSpPr>
          <p:spPr>
            <a:xfrm>
              <a:off x="598718" y="4574294"/>
              <a:ext cx="1600981" cy="1613146"/>
            </a:xfrm>
            <a:prstGeom prst="roundRect">
              <a:avLst>
                <a:gd fmla="val 747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76200" rotWithShape="0" algn="t" dir="5400000" dist="38100">
                <a:srgbClr val="000000">
                  <a:alpha val="15686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99"/>
                <a:buFont typeface="Arial"/>
                <a:buNone/>
              </a:pPr>
              <a:r>
                <a:t/>
              </a:r>
              <a:endParaRPr b="0" i="0" sz="11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2279400" y="4574294"/>
              <a:ext cx="1600981" cy="1613146"/>
            </a:xfrm>
            <a:prstGeom prst="roundRect">
              <a:avLst>
                <a:gd fmla="val 747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76200" rotWithShape="0" algn="t" dir="5400000" dist="38100">
                <a:srgbClr val="000000">
                  <a:alpha val="15686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99"/>
                <a:buFont typeface="Arial"/>
                <a:buNone/>
              </a:pPr>
              <a:r>
                <a:t/>
              </a:r>
              <a:endParaRPr b="0" i="0" sz="11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descr="Download Hero MotoCorp Logo in SVG Vector or PNG File Format - Logo.wine" id="192" name="Google Shape;192;p14"/>
            <p:cNvPicPr preferRelativeResize="0"/>
            <p:nvPr/>
          </p:nvPicPr>
          <p:blipFill rotWithShape="1">
            <a:blip r:embed="rId3">
              <a:alphaModFix/>
            </a:blip>
            <a:srcRect b="10113" l="24467" r="27315" t="12367"/>
            <a:stretch/>
          </p:blipFill>
          <p:spPr>
            <a:xfrm>
              <a:off x="834623" y="4789148"/>
              <a:ext cx="1082869" cy="116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and black logo&#10;&#10;AI-generated content may be incorrect." id="193" name="Google Shape;19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6648" y="4796064"/>
              <a:ext cx="2169441" cy="316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yellow logo&#10;&#10;AI-generated content may be incorrect." id="194" name="Google Shape;19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42763" y="5609863"/>
              <a:ext cx="1951343" cy="382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logo with blue and orange colors&#10;&#10;AI-generated content may be incorrect." id="195" name="Google Shape;19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71449" y="4604434"/>
              <a:ext cx="1682425" cy="723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logo with red and yellow triangles&#10;&#10;AI-generated content may be incorrect." id="196" name="Google Shape;196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56575" y="4798939"/>
              <a:ext cx="1045670" cy="113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text on a black background&#10;&#10;AI-generated content may be incorrect." id="197" name="Google Shape;19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95672" y="5639671"/>
              <a:ext cx="1949726" cy="382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14"/>
          <p:cNvSpPr/>
          <p:nvPr/>
        </p:nvSpPr>
        <p:spPr>
          <a:xfrm>
            <a:off x="573205" y="3623233"/>
            <a:ext cx="10120580" cy="2489264"/>
          </a:xfrm>
          <a:prstGeom prst="roundRect">
            <a:avLst>
              <a:gd fmla="val 4532" name="adj"/>
            </a:avLst>
          </a:prstGeom>
          <a:solidFill>
            <a:schemeClr val="lt1"/>
          </a:solidFill>
          <a:ln>
            <a:noFill/>
          </a:ln>
          <a:effectLst>
            <a:outerShdw blurRad="444500" sx="101000" rotWithShape="0" algn="ctr" sy="101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lorful twisted object with a black background&#10;&#10;AI-generated content may be incorrect." id="199" name="Google Shape;19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597754" y="4468477"/>
            <a:ext cx="2435781" cy="2003368"/>
          </a:xfrm>
          <a:custGeom>
            <a:rect b="b" l="l" r="r" t="t"/>
            <a:pathLst>
              <a:path extrusionOk="0" h="3226444" w="3922849">
                <a:moveTo>
                  <a:pt x="2175677" y="3226444"/>
                </a:moveTo>
                <a:lnTo>
                  <a:pt x="0" y="3226444"/>
                </a:lnTo>
                <a:lnTo>
                  <a:pt x="0" y="0"/>
                </a:lnTo>
                <a:lnTo>
                  <a:pt x="3922849" y="0"/>
                </a:lnTo>
                <a:lnTo>
                  <a:pt x="3922849" y="1670093"/>
                </a:lnTo>
                <a:lnTo>
                  <a:pt x="3878528" y="1651010"/>
                </a:lnTo>
                <a:lnTo>
                  <a:pt x="3227018" y="1494800"/>
                </a:lnTo>
                <a:lnTo>
                  <a:pt x="3227018" y="1505312"/>
                </a:lnTo>
                <a:lnTo>
                  <a:pt x="3195314" y="1539212"/>
                </a:lnTo>
                <a:lnTo>
                  <a:pt x="3188918" y="1544330"/>
                </a:lnTo>
                <a:lnTo>
                  <a:pt x="3188810" y="1546168"/>
                </a:lnTo>
                <a:lnTo>
                  <a:pt x="2719018" y="2048520"/>
                </a:lnTo>
                <a:lnTo>
                  <a:pt x="2305899" y="2187462"/>
                </a:lnTo>
                <a:lnTo>
                  <a:pt x="2146883" y="2205364"/>
                </a:lnTo>
                <a:lnTo>
                  <a:pt x="2137358" y="3148339"/>
                </a:lnTo>
                <a:lnTo>
                  <a:pt x="2152598" y="3142714"/>
                </a:lnTo>
                <a:lnTo>
                  <a:pt x="2152598" y="3186440"/>
                </a:lnTo>
                <a:close/>
                <a:moveTo>
                  <a:pt x="3922849" y="3226444"/>
                </a:moveTo>
                <a:lnTo>
                  <a:pt x="3782438" y="3226444"/>
                </a:lnTo>
                <a:lnTo>
                  <a:pt x="3922849" y="308887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5935" y="3806820"/>
            <a:ext cx="1774289" cy="20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/>
        </p:nvSpPr>
        <p:spPr>
          <a:xfrm>
            <a:off x="2607170" y="4086330"/>
            <a:ext cx="58896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nter Light"/>
              <a:buNone/>
            </a:pPr>
            <a:r>
              <a:rPr b="0" i="0" lang="en-IN" sz="4400" u="none" cap="none" strike="noStrike">
                <a:solidFill>
                  <a:srgbClr val="3F3F3F"/>
                </a:solidFill>
                <a:latin typeface="Inter Light"/>
                <a:ea typeface="Inter Light"/>
                <a:cs typeface="Inter Light"/>
                <a:sym typeface="Inter Light"/>
              </a:rPr>
              <a:t>Thank you for</a:t>
            </a:r>
            <a:br>
              <a:rPr b="0" i="0" lang="en-IN" sz="4400" u="none" cap="none" strike="noStrike">
                <a:solidFill>
                  <a:srgbClr val="3F3F3F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b="0" i="0" lang="en-IN" sz="540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N" sz="5400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rPr>
              <a:t>your attention!</a:t>
            </a:r>
            <a:endParaRPr b="0" i="0" sz="4000" u="none" cap="none" strike="noStrike">
              <a:solidFill>
                <a:srgbClr val="BFBFB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6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9637FF"/>
      </a:accent2>
      <a:accent3>
        <a:srgbClr val="39308C"/>
      </a:accent3>
      <a:accent4>
        <a:srgbClr val="0DBCD3"/>
      </a:accent4>
      <a:accent5>
        <a:srgbClr val="F8741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